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Хачкинаев Олег Витальевич" initials="ХОВ" lastIdx="1" clrIdx="0">
    <p:extLst>
      <p:ext uri="{19B8F6BF-5375-455C-9EA6-DF929625EA0E}">
        <p15:presenceInfo xmlns:p15="http://schemas.microsoft.com/office/powerpoint/2012/main" userId="S-1-5-21-3913276269-649687363-417492276-129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92" autoAdjust="0"/>
    <p:restoredTop sz="83077" autoAdjust="0"/>
  </p:normalViewPr>
  <p:slideViewPr>
    <p:cSldViewPr snapToGrid="0">
      <p:cViewPr varScale="1">
        <p:scale>
          <a:sx n="108" d="100"/>
          <a:sy n="108" d="100"/>
        </p:scale>
        <p:origin x="65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9" d="100"/>
          <a:sy n="99" d="100"/>
        </p:scale>
        <p:origin x="357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11-24T17:22:18.049" idx="1">
    <p:pos x="5995" y="268"/>
    <p:text/>
    <p:extLst>
      <p:ext uri="{C676402C-5697-4E1C-873F-D02D1690AC5C}">
        <p15:threadingInfo xmlns:p15="http://schemas.microsoft.com/office/powerpoint/2012/main" timeZoneBias="-18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9A80D7-4957-4348-8596-1CB6B7FBDDB7}" type="datetimeFigureOut">
              <a:rPr lang="ru-RU" smtClean="0"/>
              <a:t>25.11.2022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F8BEC8-C970-4454-99DE-0B9DA5757C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454836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dirty="0"/>
              <a:t>Идеология IDE (решать все задачи кодирования, не покидая одну среду).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dirty="0"/>
              <a:t>Какие проблемы (и как) решает IDE.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dirty="0"/>
              <a:t>Какие проблемы создает IDE взамен решенных.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F8BEC8-C970-4454-99DE-0B9DA5757CCD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385160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5.	.</a:t>
            </a:r>
          </a:p>
          <a:p>
            <a:r>
              <a:rPr lang="ru-RU" dirty="0"/>
              <a:t>5.1.	Возможность наращивания функциональности инструмента посредством плагинов.</a:t>
            </a:r>
          </a:p>
          <a:p>
            <a:r>
              <a:rPr lang="ru-RU" dirty="0"/>
              <a:t>5.2.	Организация иерархии проектов в рабочем пространстве (</a:t>
            </a:r>
            <a:r>
              <a:rPr lang="ru-RU" dirty="0" err="1"/>
              <a:t>workspace</a:t>
            </a:r>
            <a:r>
              <a:rPr lang="ru-RU" dirty="0"/>
              <a:t>).</a:t>
            </a:r>
          </a:p>
          <a:p>
            <a:r>
              <a:rPr lang="ru-RU" dirty="0"/>
              <a:t>5.3.	Внешний вид оболочки. Возможности индивидуальной настройки по вкусу пользователя. Перспективы.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F8BEC8-C970-4454-99DE-0B9DA5757CCD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560293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F8BEC8-C970-4454-99DE-0B9DA5757CCD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71071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F8BEC8-C970-4454-99DE-0B9DA5757CCD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7608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F8BEC8-C970-4454-99DE-0B9DA5757CCD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518846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F8BEC8-C970-4454-99DE-0B9DA5757CCD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257300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F8BEC8-C970-4454-99DE-0B9DA5757CCD}" type="slidenum">
              <a:rPr lang="ru-RU" smtClean="0"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243254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F8BEC8-C970-4454-99DE-0B9DA5757CCD}" type="slidenum">
              <a:rPr lang="ru-RU" smtClean="0"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324592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DBDF2E8-60F2-0510-029D-1F36441DC1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E0755F0-6EFF-CACE-4E48-C9CFA0B401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79015D3-4F26-2277-E787-CEDB677559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3796D-B79C-4AFE-AEE1-2D3E18C3E077}" type="datetime1">
              <a:rPr lang="ru-RU" smtClean="0"/>
              <a:t>25.11.2022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BA3A00D-53DB-5E8A-BB4E-9CF1F5F511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64083AA-C2C1-9358-82E0-6693F3DAA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22619-E84D-418A-9078-B744C3D60D2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016822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94FED9C-0789-4E6B-1D14-181959880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ED9982CF-05BE-8654-329A-DEBAE45DB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F56811B-C0E3-B04E-A158-3B61D2F50F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CCCC6-FD71-4F03-82AC-6F6B739381F9}" type="datetime1">
              <a:rPr lang="ru-RU" smtClean="0"/>
              <a:t>25.11.2022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2050A88-458D-9B27-8CC0-0D0E09F4B0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875178E-9343-68BA-6CDC-54877861D3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22619-E84D-418A-9078-B744C3D60D2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98406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C3FAFA40-D2AB-1B29-033F-6175640F2DD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D30CBBC7-D22D-BFC5-4164-C959F81764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FB1E540-3326-A105-BD8D-D10A73E019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49D909-F5E3-4A53-9FAE-14A7653EEEB1}" type="datetime1">
              <a:rPr lang="ru-RU" smtClean="0"/>
              <a:t>25.11.2022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1CF8F21-B5EC-6B12-5778-46EBC161FB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CCB1EEE-7D20-265D-C696-561DD330CB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22619-E84D-418A-9078-B744C3D60D2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591550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A74C9CA-A976-F3F7-E2B4-DF2E6CAF1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ADC900E-506D-175C-A016-634A106386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F94AE69-0184-C5E0-9574-78000A8292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E076CA-1984-4DD4-8985-B2F4B7275713}" type="datetime1">
              <a:rPr lang="ru-RU" smtClean="0"/>
              <a:t>25.11.2022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5050C66-BA90-638F-9161-9051D32878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6FA9AF6-9871-80A5-8506-4B7BF6889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22619-E84D-418A-9078-B744C3D60D2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739998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DB841EC-2B1E-1036-51AA-D3759F0BD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7DF4ABE-001E-00B6-AE05-BA0BFA84DC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69C95F9-44A7-4A08-D166-C38D533C67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CC484-4A65-4534-A9FD-4D9F45DFA69B}" type="datetime1">
              <a:rPr lang="ru-RU" smtClean="0"/>
              <a:t>25.11.2022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CA05FD0-BBAC-1A53-9285-E1C323ABE9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A80EFD9-1B7D-F56E-E497-DB546629DA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22619-E84D-418A-9078-B744C3D60D2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146086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1C57B61-E888-C09A-0341-476C61F59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15D9C24-37E7-7A7A-2DB4-326E685C54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3C468E24-D17E-5908-0FA2-FCFD8DCA68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BBA7827-59B8-41A3-F864-6F0FC9FDBD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99754-7902-48CC-982A-9C4269BE7E1B}" type="datetime1">
              <a:rPr lang="ru-RU" smtClean="0"/>
              <a:t>25.11.2022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409ADD8-078E-A017-8D97-0F41924FD4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7B4B0EB-04FE-5C30-7698-7187EB8D84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22619-E84D-418A-9078-B744C3D60D2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14031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5FD647D-8948-0F9B-3AB9-BAE3038AD7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E61C713-8C67-E054-6266-B5E7A8CF75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042062A-7DBB-FB0D-8D7D-454BB860C8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98DE732C-23E3-62DF-21CA-77F0B6BEAD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517721C2-E7FE-9D4C-5CBC-57E86DEC0F4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ECFC24F1-813E-7165-CFDE-F57B570AA9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B773E2-1AC6-41BD-A0F7-41349A80C551}" type="datetime1">
              <a:rPr lang="ru-RU" smtClean="0"/>
              <a:t>25.11.2022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6ECA4198-3B96-BC38-483C-25B901BA00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83325F6C-DB58-BC58-E844-16AD502096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22619-E84D-418A-9078-B744C3D60D2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632618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8005975-8F66-5479-19CD-BCC8D50BF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CE1E42EC-2E76-F3DA-4F6F-ACA6B33286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739ED-F07C-4B2A-B3C8-B6952197F7B3}" type="datetime1">
              <a:rPr lang="ru-RU" smtClean="0"/>
              <a:t>25.11.2022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DCC1FEA8-32A1-CA5E-FB43-35F14D42F4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FA68D9E-B5FB-5D40-9888-99395460D8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22619-E84D-418A-9078-B744C3D60D2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122852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552366A0-484D-B92C-B57B-A9434C6460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DD456-568F-4755-8AE9-E640FB089D75}" type="datetime1">
              <a:rPr lang="ru-RU" smtClean="0"/>
              <a:t>25.11.2022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F010375D-C239-6570-3889-0C2B94A827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AC59633-F7E1-227E-3F9A-BAA88FC704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22619-E84D-418A-9078-B744C3D60D2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94671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6090A64-D31D-CEFB-27F1-5561FCAC04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73138BE-D41E-111E-EB88-31F08BBBBA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428A9FA-EA53-95BE-5254-44924010AA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96E8379-773B-62DD-26EA-10841C33AA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FBE54-08D3-4112-974B-2CCFBC1DBA3F}" type="datetime1">
              <a:rPr lang="ru-RU" smtClean="0"/>
              <a:t>25.11.2022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2B71262-CA31-F9DB-D944-58E92CA0D3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BD383C2-B68D-4174-62F8-BBA773ECAA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22619-E84D-418A-9078-B744C3D60D2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235274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AA364DE-7ADE-9A51-1B8A-28C0A64B38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D8C01723-DC71-860B-F3FD-4768817E15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B20767D4-8989-A83F-1AFD-6F3471E8F1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83448C2-2CE8-C7E0-1EA0-345BB4E232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C0DEA-6F11-43B7-8DB6-2305FA0D22F8}" type="datetime1">
              <a:rPr lang="ru-RU" smtClean="0"/>
              <a:t>25.11.2022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5386F47-9A8C-FF0B-67DB-672F6D98C9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63231D4-288B-650D-407F-FDE94C628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22619-E84D-418A-9078-B744C3D60D2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184030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4AF23F0-73B3-4EC5-85C7-20D9334C2B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87B358A-491A-F875-FA6C-D7877D6F24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082614C-FBAD-E5BE-92DE-4E0A919D91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E480AA-AC95-4F53-9263-2EEC6132F5FD}" type="datetime1">
              <a:rPr lang="ru-RU" smtClean="0"/>
              <a:t>25.11.2022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032F1C6-66BF-E32A-8066-B6E6DFD543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232074F-5F40-4C67-8814-4CAF587031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122619-E84D-418A-9078-B744C3D60D2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418310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FB383DA-BA7D-BBD2-F327-F276E472AA5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Лекция 4.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AA7C67C-7321-9CFC-97C8-EED37FB275B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ru-RU" sz="4800" dirty="0"/>
              <a:t>Среда разработки </a:t>
            </a:r>
            <a:r>
              <a:rPr lang="en-US" sz="4800" dirty="0"/>
              <a:t>STM32CubeIDE</a:t>
            </a:r>
            <a:endParaRPr lang="ru-RU" sz="4800" dirty="0"/>
          </a:p>
        </p:txBody>
      </p:sp>
    </p:spTree>
    <p:extLst>
      <p:ext uri="{BB962C8B-B14F-4D97-AF65-F5344CB8AC3E}">
        <p14:creationId xmlns:p14="http://schemas.microsoft.com/office/powerpoint/2010/main" val="34239669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FE3AD9E-15C4-07C7-F948-F7853B9E14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5738"/>
            <a:ext cx="10515600" cy="854075"/>
          </a:xfrm>
        </p:spPr>
        <p:txBody>
          <a:bodyPr/>
          <a:lstStyle/>
          <a:p>
            <a:r>
              <a:rPr lang="ru-RU" dirty="0"/>
              <a:t>2.</a:t>
            </a:r>
            <a:r>
              <a:rPr lang="en-US" dirty="0"/>
              <a:t> </a:t>
            </a:r>
            <a:r>
              <a:rPr lang="ru-RU" dirty="0"/>
              <a:t>Сложность ручной сборки проекта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D09B3DD-F559-2E55-B618-392B69173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553" y="984738"/>
            <a:ext cx="11238523" cy="543169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arm-none-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eabi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gcc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"C:/Users/hachkinaev_ov/STM32CubeIDE/workspace_1.10.1/GPIO_InfiniteLedToggling_Init/Src/main.c" -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mcpu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=cortex-m7 -std=gnu11 -g3 -DSTM32F767xx -DUSE_STM32F7XX_NUCLEO -DUSE_FULL_LL_DRIVER -DHSE_VALUE=8000000U -c -I../../../Inc -I../../../Drivers/CMSIS/Device/ST/STM32F7xx/Include -I../../../Drivers/STM32F7xx_HAL_Driver/Inc -I../../../Drivers/CMSIS/Include -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Os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-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ffunction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-sections -Wall -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fstack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-usage -MMD -MP -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MF"Example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/User/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main.d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" -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MT"Example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/User/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main.o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" --specs=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nano.specs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-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mfpu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=fpv5-d16 -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mfloat-abi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=hard -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mthumb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-o "Example/User/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main.o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marL="0" indent="0">
              <a:buNone/>
            </a:pP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arm-none-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eabi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gcc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"C:/Users/hachkinaev_ov/STM32CubeIDE/workspace_1.10.1/GPIO_InfiniteLedToggling_Init/Src/stm32f7xx_it.c" -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mcpu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=cortex-m7 -std=gnu11 -g3 -DSTM32F767xx -DUSE_STM32F7XX_NUCLEO -DUSE_FULL_LL_DRIVER -DHSE_VALUE=8000000U -c -I../../../Inc -I../../../Drivers/CMSIS/Device/ST/STM32F7xx/Include -I../../../Drivers/STM32F7xx_HAL_Driver/Inc -I../../../Drivers/CMSIS/Include -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Os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-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ffunction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-sections -Wall -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fstack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-usage -MMD -MP -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MF"Example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/User/stm32f7xx_it.d" -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MT"Example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/User/stm32f7xx_it.o" --specs=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nano.specs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-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mfpu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=fpv5-d16 -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mfloat-abi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=hard -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mthumb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-o "Example/User/stm32f7xx_it.o"</a:t>
            </a:r>
          </a:p>
          <a:p>
            <a:pPr marL="0" indent="0">
              <a:buNone/>
            </a:pP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arm-none-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eabi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gcc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-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mcpu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=cortex-m7 -g3 -c -x assembler-with-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cpp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-MMD -MP -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MF"Example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/SW4STM32/startup_stm32f767xx.d" -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MT"Example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/SW4STM32/startup_stm32f767xx.o" --specs=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nano.specs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-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mfpu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=fpv5-d16 -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mfloat-abi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=hard -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mthumb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-o "Example/SW4STM32/startup_stm32f767xx.o" "C:/Users/hachkinaev_ov/STM32CubeIDE/workspace_1.10.1/GPIO_InfiniteLedToggling_Init/SW4STM32/startup_stm32f767xx.s"</a:t>
            </a:r>
          </a:p>
          <a:p>
            <a:pPr marL="0" indent="0">
              <a:buNone/>
            </a:pP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arm-none-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eabi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gcc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"C:/Users/hachkinaev_ov/STM32CubeIDE/workspace_1.10.1/GPIO_InfiniteLedToggling_Init/Drivers/STM32F7xx_HAL_Driver/Src/stm32f7xx_ll_gpio.c" -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mcpu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=cortex-m7 -std=gnu11 -g3 -DSTM32F767xx -DUSE_STM32F7XX_NUCLEO -DUSE_FULL_LL_DRIVER -DHSE_VALUE=8000000U -c -I../../../Inc -I../../../Drivers/CMSIS/Device/ST/STM32F7xx/Include -I../../../Drivers/STM32F7xx_HAL_Driver/Inc -I../../../Drivers/CMSIS/Include -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Os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-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ffunction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-sections -Wall -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fstack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-usage -MMD -MP -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MF"Drivers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/STM32F7xx_LL_Driver/stm32f7xx_ll_gpio.d" -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MT"Drivers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/STM32F7xx_LL_Driver/stm32f7xx_ll_gpio.o" --specs=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nano.specs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-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mfpu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=fpv5-d16 -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mfloat-abi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=hard -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mthumb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-o "Drivers/STM32F7xx_LL_Driver/stm32f7xx_ll_gpio.o"</a:t>
            </a:r>
          </a:p>
          <a:p>
            <a:pPr marL="0" indent="0">
              <a:buNone/>
            </a:pP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arm-none-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eabi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gcc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"C:/Users/hachkinaev_ov/STM32CubeIDE/workspace_1.10.1/GPIO_InfiniteLedToggling_Init/Drivers/STM32F7xx_HAL_Driver/Src/stm32f7xx_ll_utils.c" -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mcpu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=cortex-m7 -std=gnu11 -g3 -DSTM32F767xx -DUSE_STM32F7XX_NUCLEO -DUSE_FULL_LL_DRIVER -DHSE_VALUE=8000000U -c -I../../../Inc -I../../../Drivers/CMSIS/Device/ST/STM32F7xx/Include -I../../../Drivers/STM32F7xx_HAL_Driver/Inc -I../../../Drivers/CMSIS/Include -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Os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-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ffunction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-sections -Wall -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fstack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-usage -MMD -MP -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MF"Drivers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/STM32F7xx_LL_Driver/stm32f7xx_ll_utils.d" -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MT"Drivers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/STM32F7xx_LL_Driver/stm32f7xx_ll_utils.o" --specs=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nano.specs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-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mfpu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=fpv5-d16 -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mfloat-abi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=hard -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mthumb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-o "Drivers/STM32F7xx_LL_Driver/stm32f7xx_ll_utils.o"</a:t>
            </a:r>
          </a:p>
          <a:p>
            <a:pPr marL="0" indent="0">
              <a:buNone/>
            </a:pP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arm-none-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eabi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gcc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"C:/Users/hachkinaev_ov/STM32CubeIDE/workspace_1.10.1/GPIO_InfiniteLedToggling_Init/Src/system_stm32f7xx.c" -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mcpu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=cortex-m7 -std=gnu11 -g3 -DSTM32F767xx -DUSE_STM32F7XX_NUCLEO -DUSE_FULL_LL_DRIVER -DHSE_VALUE=8000000U -c -I../../../Inc -I../../../Drivers/CMSIS/Device/ST/STM32F7xx/Include -I../../../Drivers/STM32F7xx_HAL_Driver/Inc -I../../../Drivers/CMSIS/Include -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Os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-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ffunction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-sections -Wall -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fstack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-usage -MMD -MP -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MF"Drivers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/CMSIS/system_stm32f7xx.d" -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MT"Drivers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/CMSIS/system_stm32f7xx.o" --specs=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nano.specs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-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mfpu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=fpv5-d16 -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mfloat-abi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=hard -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mthumb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-o "Drivers/CMSIS/system_stm32f7xx.o"</a:t>
            </a:r>
          </a:p>
          <a:p>
            <a:pPr marL="0" indent="0">
              <a:buNone/>
            </a:pP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arm-none-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eabi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gcc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-o "STM32F767ZI-Nucleo.elf" @"objects.list"   -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mcpu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=cortex-m7 -T"../STM32F767ZITx_FLASH.ld" --specs=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nosys.specs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-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Wl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,-Map="STM32F767ZI-Nucleo.map" -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Wl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,--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gc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-sections -static --specs=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nano.specs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-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mfpu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=fpv5-d16 -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mfloat-abi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=hard -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mthumb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-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Wl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,--start-group -lc -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lm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-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Wl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,--end-group</a:t>
            </a:r>
          </a:p>
          <a:p>
            <a:pPr marL="0" indent="0">
              <a:buNone/>
            </a:pPr>
            <a:endParaRPr lang="en-US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07A2C8E-0F24-DEB8-48C0-104CFA5F9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22619-E84D-418A-9078-B744C3D60D25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591619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E0F15F2-AD55-019C-FC71-48DB2E2B15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5710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3.</a:t>
            </a:r>
            <a:r>
              <a:rPr lang="en-US" dirty="0"/>
              <a:t> </a:t>
            </a:r>
            <a:r>
              <a:rPr lang="ru-RU" dirty="0"/>
              <a:t>Инструменты автоматизации сборки проекта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ABEE062-F111-9E96-285E-66090B1963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0139" y="2743200"/>
            <a:ext cx="2022231" cy="2735385"/>
          </a:xfrm>
        </p:spPr>
        <p:txBody>
          <a:bodyPr/>
          <a:lstStyle/>
          <a:p>
            <a:r>
              <a:rPr lang="en-US" dirty="0"/>
              <a:t>Make </a:t>
            </a:r>
            <a:endParaRPr lang="ru-RU" dirty="0"/>
          </a:p>
          <a:p>
            <a:r>
              <a:rPr lang="en-US" dirty="0" err="1"/>
              <a:t>CMake</a:t>
            </a:r>
            <a:endParaRPr lang="en-US" dirty="0"/>
          </a:p>
          <a:p>
            <a:r>
              <a:rPr lang="en-US" dirty="0"/>
              <a:t>Ninja</a:t>
            </a:r>
          </a:p>
          <a:p>
            <a:r>
              <a:rPr lang="en-US" dirty="0" err="1"/>
              <a:t>Autotools</a:t>
            </a:r>
            <a:endParaRPr lang="en-US" dirty="0"/>
          </a:p>
          <a:p>
            <a:r>
              <a:rPr lang="en-US" dirty="0" err="1"/>
              <a:t>SCons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138C998-F96A-22E1-C25C-0AA215AEA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22619-E84D-418A-9078-B744C3D60D25}" type="slidenum">
              <a:rPr lang="ru-RU" smtClean="0"/>
              <a:t>11</a:t>
            </a:fld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C554E61-66BD-B8A8-4D72-DC3C89E207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4584" y="1599821"/>
            <a:ext cx="6720588" cy="4756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1407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AA88951-FA60-C29D-31C4-B9657F0358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569" y="318235"/>
            <a:ext cx="11308861" cy="736842"/>
          </a:xfrm>
        </p:spPr>
        <p:txBody>
          <a:bodyPr>
            <a:normAutofit/>
          </a:bodyPr>
          <a:lstStyle/>
          <a:p>
            <a:pPr algn="ctr"/>
            <a:r>
              <a:rPr lang="ru-RU" dirty="0"/>
              <a:t>4. IDE как альтернатива набору инструментов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4DD590D-6FB9-CBFB-0F20-B04F495F42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76948"/>
            <a:ext cx="10515600" cy="55025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sz="3200" dirty="0"/>
              <a:t>Решаем все задачи, не покидая одну среду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47002E1-4AED-1606-1890-7F1832D00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22619-E84D-418A-9078-B744C3D60D25}" type="slidenum">
              <a:rPr lang="ru-RU" smtClean="0"/>
              <a:t>12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ED2C1BF-457F-95F1-C187-757D1CB11B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8428" y="1727200"/>
            <a:ext cx="7179373" cy="433753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39492B5-DA67-F9A6-BCE5-6CD5BD91D5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569" y="2491062"/>
            <a:ext cx="6979138" cy="3719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0059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1C1AA6-3F68-7F3A-C461-34F16FA23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859993"/>
          </a:xfrm>
        </p:spPr>
        <p:txBody>
          <a:bodyPr/>
          <a:lstStyle/>
          <a:p>
            <a:pPr algn="ctr"/>
            <a:r>
              <a:rPr lang="ru-RU" dirty="0"/>
              <a:t>5. Eclipse как основа для STM32CubeIDE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385C85E-940A-B780-0A44-55B2328C57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026" y="921180"/>
            <a:ext cx="10515600" cy="859993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5.1.	Возможность наращивания функциональности посредством плагинов.</a:t>
            </a:r>
          </a:p>
          <a:p>
            <a:pPr marL="0" indent="0">
              <a:buNone/>
            </a:pP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5A61118-753D-F4E6-A948-418E4C91F9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22619-E84D-418A-9078-B744C3D60D25}" type="slidenum">
              <a:rPr lang="ru-RU" smtClean="0"/>
              <a:t>13</a:t>
            </a:fld>
            <a:endParaRPr lang="ru-RU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D6E984F-CC4B-2D80-BAD8-7CD000198C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6652" y="1492709"/>
            <a:ext cx="7038696" cy="5152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3548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5AE502B-C69C-2AD3-B6FB-AFA9724260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4794"/>
            <a:ext cx="10515600" cy="1010913"/>
          </a:xfrm>
        </p:spPr>
        <p:txBody>
          <a:bodyPr>
            <a:normAutofit/>
          </a:bodyPr>
          <a:lstStyle/>
          <a:p>
            <a:r>
              <a:rPr lang="ru-RU" sz="3200" dirty="0"/>
              <a:t>5.2.	Организация иерархии проектов в рабочем пространстве (</a:t>
            </a:r>
            <a:r>
              <a:rPr lang="ru-RU" sz="3200" dirty="0" err="1"/>
              <a:t>workspace</a:t>
            </a:r>
            <a:r>
              <a:rPr lang="ru-RU" sz="3200" dirty="0"/>
              <a:t>)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2935CA7-3D72-2449-3954-1BEA69B9E0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22619-E84D-418A-9078-B744C3D60D25}" type="slidenum">
              <a:rPr lang="ru-RU" smtClean="0"/>
              <a:t>14</a:t>
            </a:fld>
            <a:endParaRPr lang="ru-RU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CD1D1C31-CF98-CE74-B2F9-C16B2A5FF3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0487" y="1044345"/>
            <a:ext cx="2970751" cy="5308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2827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195C63C-9311-1761-4ED5-83BCB7E65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027" y="365125"/>
            <a:ext cx="11185864" cy="717951"/>
          </a:xfrm>
        </p:spPr>
        <p:txBody>
          <a:bodyPr>
            <a:normAutofit/>
          </a:bodyPr>
          <a:lstStyle/>
          <a:p>
            <a:pPr algn="ctr"/>
            <a:r>
              <a:rPr lang="ru-RU" sz="3200" dirty="0"/>
              <a:t>5.3. Возможности индивидуальной настройки. Перспективы.</a:t>
            </a:r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80782D0D-81DD-BB77-C4AC-7A69605430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793507" y="1540234"/>
            <a:ext cx="6604986" cy="4358958"/>
          </a:xfr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C6DAC6A-2426-DD9C-3660-DF57BD1F8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22619-E84D-418A-9078-B744C3D60D25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237968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F5B7D2E-D29B-BD63-D1B8-EF780528D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6283" y="136525"/>
            <a:ext cx="10999433" cy="712187"/>
          </a:xfrm>
        </p:spPr>
        <p:txBody>
          <a:bodyPr/>
          <a:lstStyle/>
          <a:p>
            <a:pPr algn="ctr"/>
            <a:r>
              <a:rPr lang="ru-RU" dirty="0"/>
              <a:t>6. Генератор кода STM32CubeMX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583022CC-6712-A18B-F1D9-AB30DD8129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86374" y="1082309"/>
            <a:ext cx="9419250" cy="5298328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1DA6EDF-7947-A969-3696-A96C689CDF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22619-E84D-418A-9078-B744C3D60D25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767747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BBF241F-C8A2-A019-6A67-A9230C10F2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1961"/>
            <a:ext cx="10515600" cy="735706"/>
          </a:xfrm>
        </p:spPr>
        <p:txBody>
          <a:bodyPr/>
          <a:lstStyle/>
          <a:p>
            <a:pPr algn="ctr"/>
            <a:r>
              <a:rPr lang="ru-RU" dirty="0"/>
              <a:t>7. </a:t>
            </a:r>
            <a:r>
              <a:rPr lang="en-US" dirty="0"/>
              <a:t>STM32CubeProgrammer</a:t>
            </a:r>
            <a:endParaRPr lang="ru-RU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8BF73F5F-F4AF-DF23-DCE4-FCF26F38F9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89784" y="967667"/>
            <a:ext cx="7412432" cy="5559324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4AECA8F-EE52-A22F-8D4F-22C848328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22619-E84D-418A-9078-B744C3D60D25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909685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A33973D-5C89-793B-35D6-C634C4EC7F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163"/>
            <a:ext cx="10515600" cy="735706"/>
          </a:xfrm>
        </p:spPr>
        <p:txBody>
          <a:bodyPr/>
          <a:lstStyle/>
          <a:p>
            <a:pPr algn="ctr"/>
            <a:r>
              <a:rPr lang="ru-RU" dirty="0"/>
              <a:t>8. Компиляция и сборка проекта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5A0CA93-90F0-B9EC-D193-7C1F7B51FD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22619-E84D-418A-9078-B744C3D60D25}" type="slidenum">
              <a:rPr lang="ru-RU" smtClean="0"/>
              <a:t>18</a:t>
            </a:fld>
            <a:endParaRPr lang="ru-RU"/>
          </a:p>
        </p:txBody>
      </p:sp>
      <p:pic>
        <p:nvPicPr>
          <p:cNvPr id="10" name="Объект 9">
            <a:extLst>
              <a:ext uri="{FF2B5EF4-FFF2-40B4-BE49-F238E27FC236}">
                <a16:creationId xmlns:a16="http://schemas.microsoft.com/office/drawing/2014/main" id="{13BE341D-8B60-2632-593C-E18315F119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45950" y="726350"/>
            <a:ext cx="9300099" cy="5812562"/>
          </a:xfrm>
        </p:spPr>
      </p:pic>
    </p:spTree>
    <p:extLst>
      <p:ext uri="{BB962C8B-B14F-4D97-AF65-F5344CB8AC3E}">
        <p14:creationId xmlns:p14="http://schemas.microsoft.com/office/powerpoint/2010/main" val="26834887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F2898AFA-183A-CF26-D248-A6A7F709A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22619-E84D-418A-9078-B744C3D60D25}" type="slidenum">
              <a:rPr lang="ru-RU" smtClean="0"/>
              <a:t>19</a:t>
            </a:fld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21F0DAB-D0BE-CC5E-62F5-4972CC3A44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150" y="1613977"/>
            <a:ext cx="11230252" cy="3640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8362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8D47472-5F22-7985-C0B3-521F6DB30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1.	Основные операции создания кода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46F8BAF-87E9-815F-4917-632D540661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ru-RU" dirty="0"/>
              <a:t>Набор и редактирование исходного текста программы.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Документирование кода.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Компиляция.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Линковка.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Тестирование.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Отладка.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Рефакторинг.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E4C5BF7-D18C-E552-83B0-D6CA8DDCB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22619-E84D-418A-9078-B744C3D60D25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466955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69C263B-8C47-0F55-9820-2816BAF344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788972"/>
          </a:xfrm>
        </p:spPr>
        <p:txBody>
          <a:bodyPr>
            <a:normAutofit/>
          </a:bodyPr>
          <a:lstStyle/>
          <a:p>
            <a:pPr algn="ctr"/>
            <a:r>
              <a:rPr lang="ru-RU" dirty="0"/>
              <a:t>9. Прошивка программы</a:t>
            </a:r>
          </a:p>
        </p:txBody>
      </p:sp>
      <p:pic>
        <p:nvPicPr>
          <p:cNvPr id="8" name="Объект 7">
            <a:extLst>
              <a:ext uri="{FF2B5EF4-FFF2-40B4-BE49-F238E27FC236}">
                <a16:creationId xmlns:a16="http://schemas.microsoft.com/office/drawing/2014/main" id="{F023C7D4-9C58-F2BC-6A29-B15718A979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71600" y="925497"/>
            <a:ext cx="9048800" cy="5655500"/>
          </a:xfr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D65126D-2D00-A5DA-852D-6FFB862B8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22619-E84D-418A-9078-B744C3D60D25}" type="slidenum">
              <a:rPr lang="ru-RU" smtClean="0"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788637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38CAA727-2583-F420-15BE-C4C9C3832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22619-E84D-418A-9078-B744C3D60D25}" type="slidenum">
              <a:rPr lang="ru-RU" smtClean="0"/>
              <a:t>21</a:t>
            </a:fld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B58C207-0E10-392F-F1F4-A850770995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648" y="354786"/>
            <a:ext cx="10176704" cy="6148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9149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9438AA4-7D68-8ED2-0C52-15043AA1DD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520"/>
            <a:ext cx="10515600" cy="780093"/>
          </a:xfrm>
        </p:spPr>
        <p:txBody>
          <a:bodyPr>
            <a:normAutofit/>
          </a:bodyPr>
          <a:lstStyle/>
          <a:p>
            <a:pPr algn="ctr"/>
            <a:r>
              <a:rPr lang="ru-RU" dirty="0"/>
              <a:t>10. Пошаговая отладка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4E25B62-7FA4-9BC1-E0A4-7EC58582A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22619-E84D-418A-9078-B744C3D60D25}" type="slidenum">
              <a:rPr lang="ru-RU" smtClean="0"/>
              <a:t>22</a:t>
            </a:fld>
            <a:endParaRPr lang="ru-RU"/>
          </a:p>
        </p:txBody>
      </p:sp>
      <p:pic>
        <p:nvPicPr>
          <p:cNvPr id="10" name="Объект 9">
            <a:extLst>
              <a:ext uri="{FF2B5EF4-FFF2-40B4-BE49-F238E27FC236}">
                <a16:creationId xmlns:a16="http://schemas.microsoft.com/office/drawing/2014/main" id="{E2B6D7C4-E30F-ABDC-E866-A21997E7B6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10544" y="820613"/>
            <a:ext cx="8970911" cy="5606820"/>
          </a:xfrm>
        </p:spPr>
      </p:pic>
    </p:spTree>
    <p:extLst>
      <p:ext uri="{BB962C8B-B14F-4D97-AF65-F5344CB8AC3E}">
        <p14:creationId xmlns:p14="http://schemas.microsoft.com/office/powerpoint/2010/main" val="15552542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8629E38D-D221-3D98-0223-4C2A24AC39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22619-E84D-418A-9078-B744C3D60D25}" type="slidenum">
              <a:rPr lang="ru-RU" smtClean="0"/>
              <a:t>23</a:t>
            </a:fld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9732BE6-8852-C149-5569-5765108E50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2209" y="357880"/>
            <a:ext cx="9827581" cy="6142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2288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1EBBE6-8141-0793-CE63-2A2DADDC97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4463"/>
            <a:ext cx="10515600" cy="713246"/>
          </a:xfrm>
        </p:spPr>
        <p:txBody>
          <a:bodyPr>
            <a:normAutofit/>
          </a:bodyPr>
          <a:lstStyle/>
          <a:p>
            <a:pPr algn="ctr"/>
            <a:r>
              <a:rPr lang="ru-RU" sz="3200" dirty="0"/>
              <a:t>1.1. Набор и редактирование исходного текста программы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5468D36-7318-9B85-4456-1A54CFB05E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924" y="1825625"/>
            <a:ext cx="3681046" cy="4351338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Редакторы кода:</a:t>
            </a:r>
          </a:p>
          <a:p>
            <a:r>
              <a:rPr lang="en-US" dirty="0"/>
              <a:t>Visual Studio Code</a:t>
            </a:r>
            <a:endParaRPr lang="ru-RU" dirty="0"/>
          </a:p>
          <a:p>
            <a:r>
              <a:rPr lang="en-US" dirty="0"/>
              <a:t>Atom</a:t>
            </a:r>
            <a:endParaRPr lang="ru-RU" dirty="0"/>
          </a:p>
          <a:p>
            <a:r>
              <a:rPr lang="en-US" dirty="0"/>
              <a:t>Sublime Text</a:t>
            </a:r>
            <a:endParaRPr lang="ru-RU" dirty="0"/>
          </a:p>
          <a:p>
            <a:r>
              <a:rPr lang="en-US" dirty="0"/>
              <a:t>Vim</a:t>
            </a:r>
            <a:endParaRPr lang="ru-RU" dirty="0"/>
          </a:p>
          <a:p>
            <a:r>
              <a:rPr lang="en-US" dirty="0"/>
              <a:t>Notepad++</a:t>
            </a:r>
            <a:endParaRPr lang="ru-RU" dirty="0"/>
          </a:p>
          <a:p>
            <a:r>
              <a:rPr lang="en-US" dirty="0"/>
              <a:t>Emacs</a:t>
            </a:r>
            <a:endParaRPr lang="ru-RU" dirty="0"/>
          </a:p>
          <a:p>
            <a:r>
              <a:rPr lang="ru-RU" dirty="0"/>
              <a:t>…</a:t>
            </a:r>
          </a:p>
          <a:p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CADD430-5518-3AC0-71AD-E512EDE6DA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4721" y="1072241"/>
            <a:ext cx="4556850" cy="244108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8F5715F-7D8F-070C-AA07-8384690E92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8614" y="1606284"/>
            <a:ext cx="4470400" cy="239011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E689223-3237-F8E4-3C09-B84308B46F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6838" y="2204424"/>
            <a:ext cx="4580821" cy="2449152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E16FE545-B84F-F86C-3BA7-2437EB8E77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0050" y="2952790"/>
            <a:ext cx="4568182" cy="2449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FEEC3B5-ECB9-442E-AFB2-18BE0DD6B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22619-E84D-418A-9078-B744C3D60D25}" type="slidenum">
              <a:rPr lang="ru-RU" smtClean="0"/>
              <a:t>3</a:t>
            </a:fld>
            <a:endParaRPr lang="ru-RU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0DCDE33-5D17-6FD7-E398-D2F6D74088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3433" y="3637859"/>
            <a:ext cx="4694795" cy="2512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65203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5B5BBCED-7586-098E-BEDE-E1109866A8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9248"/>
            <a:ext cx="10515600" cy="596167"/>
          </a:xfrm>
        </p:spPr>
        <p:txBody>
          <a:bodyPr>
            <a:normAutofit/>
          </a:bodyPr>
          <a:lstStyle/>
          <a:p>
            <a:r>
              <a:rPr lang="ru-RU" sz="3200" dirty="0"/>
              <a:t>1.2.	Документирование кода. </a:t>
            </a:r>
            <a:r>
              <a:rPr lang="en-US" sz="3200" dirty="0" err="1"/>
              <a:t>Doxygen</a:t>
            </a:r>
            <a:endParaRPr lang="ru-RU" sz="3200" dirty="0"/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16493162-239C-0FEC-E64A-77EC2ACBFF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65954" y="1359889"/>
            <a:ext cx="5181600" cy="596167"/>
          </a:xfrm>
        </p:spPr>
        <p:txBody>
          <a:bodyPr/>
          <a:lstStyle/>
          <a:p>
            <a:pPr marL="0" indent="0" algn="ctr">
              <a:buNone/>
            </a:pPr>
            <a:r>
              <a:rPr lang="ru-RU" dirty="0"/>
              <a:t>Специальные комментарии</a:t>
            </a:r>
          </a:p>
        </p:txBody>
      </p:sp>
      <p:sp>
        <p:nvSpPr>
          <p:cNvPr id="9" name="Объект 8">
            <a:extLst>
              <a:ext uri="{FF2B5EF4-FFF2-40B4-BE49-F238E27FC236}">
                <a16:creationId xmlns:a16="http://schemas.microsoft.com/office/drawing/2014/main" id="{517B6C9E-85AA-436E-1CF9-1FAB859530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079513" y="1359890"/>
            <a:ext cx="4603895" cy="596167"/>
          </a:xfrm>
        </p:spPr>
        <p:txBody>
          <a:bodyPr/>
          <a:lstStyle/>
          <a:p>
            <a:pPr marL="0" indent="0" algn="ctr">
              <a:buNone/>
            </a:pPr>
            <a:r>
              <a:rPr lang="ru-RU" dirty="0"/>
              <a:t>Документация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C8F3F6D-1A88-3D0F-F294-109760A58C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22619-E84D-418A-9078-B744C3D60D25}" type="slidenum">
              <a:rPr lang="ru-RU" smtClean="0"/>
              <a:t>4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FFC748E-9A4A-2C7A-C01A-0A1F492F0D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0610" y="1971394"/>
            <a:ext cx="4552798" cy="3989701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3883E0A6-9EEA-1FE5-DE12-C4FC1E5143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458" y="2217400"/>
            <a:ext cx="6476592" cy="3743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8894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3F6C7DF-8C68-E323-192E-BA0E3D1A01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35244"/>
          </a:xfrm>
        </p:spPr>
        <p:txBody>
          <a:bodyPr>
            <a:normAutofit/>
          </a:bodyPr>
          <a:lstStyle/>
          <a:p>
            <a:r>
              <a:rPr lang="ru-RU" sz="3200" dirty="0"/>
              <a:t>1.3.	Компиляция</a:t>
            </a:r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D6467D95-4A24-DAAD-1259-287A598026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80877" y="1039263"/>
            <a:ext cx="7030245" cy="5278194"/>
          </a:xfrm>
          <a:prstGeom prst="rect">
            <a:avLst/>
          </a:prstGeom>
        </p:spPr>
      </p:pic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3EFE8F4D-72B9-D363-BE1C-9D9B014B2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22619-E84D-418A-9078-B744C3D60D25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69247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2E7F6E6-CEF7-1D93-B02A-61FF3B0A74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43060"/>
          </a:xfrm>
        </p:spPr>
        <p:txBody>
          <a:bodyPr>
            <a:normAutofit/>
          </a:bodyPr>
          <a:lstStyle/>
          <a:p>
            <a:r>
              <a:rPr lang="ru-RU" sz="3200" dirty="0"/>
              <a:t>1.4.	Линковка</a:t>
            </a:r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47FD4569-2CA1-7C85-ACAA-836016C0C7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00400" y="1134138"/>
            <a:ext cx="7191199" cy="5096260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6576B03-8964-1472-5788-3572FA299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22619-E84D-418A-9078-B744C3D60D25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129408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AD5DC1-3E28-CB58-05AC-6ACEC653B7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4449"/>
            <a:ext cx="10515600" cy="588352"/>
          </a:xfrm>
        </p:spPr>
        <p:txBody>
          <a:bodyPr>
            <a:normAutofit/>
          </a:bodyPr>
          <a:lstStyle/>
          <a:p>
            <a:r>
              <a:rPr lang="ru-RU" sz="3200" dirty="0"/>
              <a:t>1.5.	Тестирование.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1BF4B81C-73B1-021E-67DB-34BE682E83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24369" y="904321"/>
            <a:ext cx="7143262" cy="5588553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A8D5809-39A4-DF4A-9577-5EF62FEFAA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22619-E84D-418A-9078-B744C3D60D25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473911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E7113C1-77C6-9997-2D0F-E1ED80DBD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4448"/>
            <a:ext cx="10515600" cy="627429"/>
          </a:xfrm>
        </p:spPr>
        <p:txBody>
          <a:bodyPr>
            <a:normAutofit/>
          </a:bodyPr>
          <a:lstStyle/>
          <a:p>
            <a:r>
              <a:rPr lang="ru-RU" sz="3200" dirty="0"/>
              <a:t>1.6.	Отладка.</a:t>
            </a:r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E96CB58B-C31A-6B07-750F-AD2FAC2A82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84555" y="977167"/>
            <a:ext cx="9822890" cy="5387242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DDEC05F-AE91-363F-ECB5-36B012673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22619-E84D-418A-9078-B744C3D60D25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072656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1C2D4AB-AA9B-B7A1-FB76-F8FF41CFB9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3188"/>
            <a:ext cx="10515600" cy="643060"/>
          </a:xfrm>
        </p:spPr>
        <p:txBody>
          <a:bodyPr>
            <a:normAutofit/>
          </a:bodyPr>
          <a:lstStyle/>
          <a:p>
            <a:r>
              <a:rPr lang="ru-RU" sz="3200" dirty="0"/>
              <a:t>1.7.	Рефакторинг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EC047702-31A1-D621-5CFC-59054F1911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03077" y="836248"/>
            <a:ext cx="3985846" cy="5671860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8F62515-D39B-0D77-CA37-61858B6178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22619-E84D-418A-9078-B744C3D60D25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72177783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418</TotalTime>
  <Words>1346</Words>
  <Application>Microsoft Office PowerPoint</Application>
  <PresentationFormat>Широкоэкранный</PresentationFormat>
  <Paragraphs>89</Paragraphs>
  <Slides>23</Slides>
  <Notes>8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23</vt:i4>
      </vt:variant>
    </vt:vector>
  </HeadingPairs>
  <TitlesOfParts>
    <vt:vector size="28" baseType="lpstr">
      <vt:lpstr>Arial</vt:lpstr>
      <vt:lpstr>Calibri</vt:lpstr>
      <vt:lpstr>Calibri Light</vt:lpstr>
      <vt:lpstr>Courier New</vt:lpstr>
      <vt:lpstr>Тема Office</vt:lpstr>
      <vt:lpstr>Лекция 4.</vt:lpstr>
      <vt:lpstr>1. Основные операции создания кода</vt:lpstr>
      <vt:lpstr>1.1. Набор и редактирование исходного текста программы</vt:lpstr>
      <vt:lpstr>1.2. Документирование кода. Doxygen</vt:lpstr>
      <vt:lpstr>1.3. Компиляция</vt:lpstr>
      <vt:lpstr>1.4. Линковка</vt:lpstr>
      <vt:lpstr>1.5. Тестирование.</vt:lpstr>
      <vt:lpstr>1.6. Отладка.</vt:lpstr>
      <vt:lpstr>1.7. Рефакторинг</vt:lpstr>
      <vt:lpstr>2. Сложность ручной сборки проекта</vt:lpstr>
      <vt:lpstr>3. Инструменты автоматизации сборки проекта</vt:lpstr>
      <vt:lpstr>4. IDE как альтернатива набору инструментов</vt:lpstr>
      <vt:lpstr>5. Eclipse как основа для STM32CubeIDE</vt:lpstr>
      <vt:lpstr>5.2. Организация иерархии проектов в рабочем пространстве (workspace)</vt:lpstr>
      <vt:lpstr>5.3. Возможности индивидуальной настройки. Перспективы.</vt:lpstr>
      <vt:lpstr>6. Генератор кода STM32CubeMX</vt:lpstr>
      <vt:lpstr>7. STM32CubeProgrammer</vt:lpstr>
      <vt:lpstr>8. Компиляция и сборка проекта</vt:lpstr>
      <vt:lpstr>Презентация PowerPoint</vt:lpstr>
      <vt:lpstr>9. Прошивка программы</vt:lpstr>
      <vt:lpstr>Презентация PowerPoint</vt:lpstr>
      <vt:lpstr>10. Пошаговая отладка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Лекция 4.</dc:title>
  <dc:creator>Хачкинаев Олег Витальевич</dc:creator>
  <cp:lastModifiedBy>Хачкинаев Олег Витальевич</cp:lastModifiedBy>
  <cp:revision>33</cp:revision>
  <dcterms:created xsi:type="dcterms:W3CDTF">2022-11-24T09:43:58Z</dcterms:created>
  <dcterms:modified xsi:type="dcterms:W3CDTF">2022-11-25T11:21:32Z</dcterms:modified>
</cp:coreProperties>
</file>